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6" r:id="rId3"/>
    <p:sldId id="365" r:id="rId4"/>
    <p:sldId id="366" r:id="rId5"/>
    <p:sldId id="378" r:id="rId6"/>
    <p:sldId id="368" r:id="rId7"/>
    <p:sldId id="372" r:id="rId8"/>
    <p:sldId id="371" r:id="rId9"/>
    <p:sldId id="3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, Kendra" initials="BK" lastIdx="12" clrIdx="0">
    <p:extLst>
      <p:ext uri="{19B8F6BF-5375-455C-9EA6-DF929625EA0E}">
        <p15:presenceInfo xmlns:p15="http://schemas.microsoft.com/office/powerpoint/2012/main" userId="S-1-5-21-41242013-2140416810-689510791-34460" providerId="AD"/>
      </p:ext>
    </p:extLst>
  </p:cmAuthor>
  <p:cmAuthor id="2" name="Haywood, Davida" initials="HD" lastIdx="1" clrIdx="1">
    <p:extLst>
      <p:ext uri="{19B8F6BF-5375-455C-9EA6-DF929625EA0E}">
        <p15:presenceInfo xmlns:p15="http://schemas.microsoft.com/office/powerpoint/2012/main" userId="Haywood, Dav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518" autoAdjust="0"/>
  </p:normalViewPr>
  <p:slideViewPr>
    <p:cSldViewPr snapToGrid="0">
      <p:cViewPr varScale="1">
        <p:scale>
          <a:sx n="62" d="100"/>
          <a:sy n="62" d="100"/>
        </p:scale>
        <p:origin x="7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01FC-CDD6-4654-BDA7-1DCEF7EC20A7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21C6-F269-4813-9B94-B4FD98DEC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DF51-16D0-4DE3-9935-306173526FDB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EEB6-1850-4182-86A2-558E51A743F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E74-759E-4698-8B75-83754D87D64D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A47F-DA3B-4F0D-A636-20733D9D607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ED2E-2540-47BA-8108-4BE65E403D94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1CBF-8195-4BFC-82E9-ACC6A3961A96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F014-3652-437E-A822-984B6B2253F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2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D68C-D951-436E-8A65-B4F15B0EFB4E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5F1E-60A0-423B-9675-6C36DCB714A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7385-13A5-491A-9630-95FC062AACD4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0957-ED6F-4B86-8A93-6860A0356EDE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21C0-6F43-4303-97E5-CB06471E6C20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406F-C45C-4F37-AD37-2D26C0A0D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ndcharlotte.org/civil-rights" TargetMode="External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c.org/blog/new-photos-added-from-johnson-c-smith-university/" TargetMode="External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c.org/blog/new-photos-added-from-johnson-c-smith-university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c.org/blog/new-photos-added-from-johnson-c-smith-university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c.org/blog/new-photos-added-from-johnson-c-smith-university/" TargetMode="External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digitalnc.org/blog/new-photos-added-from-johnson-c-smith-university/" TargetMode="External"/><Relationship Id="rId4" Type="http://schemas.openxmlformats.org/officeDocument/2006/relationships/hyperlink" Target="https://www.jcsu.edu/about/our_university/histo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ndcharlotte.org/civil-rights" TargetMode="External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ndcharlotte.org/civil-rights" TargetMode="External"/><Relationship Id="rId2" Type="http://schemas.openxmlformats.org/officeDocument/2006/relationships/hyperlink" Target="https://www.jcsu.edu/about/our_university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36436"/>
            <a:ext cx="12192000" cy="7215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C000"/>
                </a:solidFill>
              </a:rPr>
              <a:t>Division of Student Affairs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5524" y="851221"/>
            <a:ext cx="98644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i="1" cap="none" spc="0" dirty="0">
                <a:ln/>
                <a:solidFill>
                  <a:srgbClr val="002060"/>
                </a:solidFill>
                <a:effectLst/>
              </a:rPr>
              <a:t>Welcome, “Virtually” to </a:t>
            </a:r>
          </a:p>
          <a:p>
            <a:pPr algn="ctr"/>
            <a:r>
              <a:rPr lang="en-US" sz="4400" b="1" i="1" cap="none" spc="0" dirty="0">
                <a:ln/>
                <a:solidFill>
                  <a:srgbClr val="002060"/>
                </a:solidFill>
                <a:effectLst/>
              </a:rPr>
              <a:t>Johnson C. Smith University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845" y="6136436"/>
            <a:ext cx="6248155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C9900"/>
                </a:solidFill>
                <a:cs typeface="Times New Roman" panose="02020603050405020304" pitchFamily="18" charset="0"/>
              </a:rPr>
              <a:t>Presented by: Davida L. Haywood, PhD</a:t>
            </a:r>
          </a:p>
          <a:p>
            <a:pPr algn="r"/>
            <a:r>
              <a:rPr lang="en-US" sz="2000" b="1" dirty="0">
                <a:solidFill>
                  <a:srgbClr val="CC9900"/>
                </a:solidFill>
                <a:cs typeface="Times New Roman" panose="02020603050405020304" pitchFamily="18" charset="0"/>
              </a:rPr>
              <a:t>Vice President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753893"/>
            <a:ext cx="9312442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i="1" dirty="0">
                <a:ln/>
                <a:solidFill>
                  <a:srgbClr val="002060"/>
                </a:solidFill>
                <a:cs typeface="Times New Roman" panose="02020603050405020304" pitchFamily="18" charset="0"/>
              </a:rPr>
              <a:t>In Partnership with </a:t>
            </a:r>
            <a:endParaRPr lang="en-US" sz="3000" b="1" i="1" cap="none" spc="0" dirty="0">
              <a:ln/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algn="ctr"/>
            <a:endParaRPr lang="en-US" sz="3000" b="1" i="1" cap="none" spc="0" dirty="0">
              <a:ln/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algn="ctr"/>
            <a:r>
              <a:rPr lang="en-US" sz="3000" b="1" i="1" cap="none" spc="0" dirty="0">
                <a:ln/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FaithHealthNorth Carolina: A Shared Mission of Healing</a:t>
            </a:r>
          </a:p>
          <a:p>
            <a:pPr algn="ctr"/>
            <a:endParaRPr lang="en-US" sz="3000" b="1" i="1" dirty="0">
              <a:ln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000" b="1" i="1" cap="none" spc="0" dirty="0">
                <a:ln/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John W. Hatch Lecture Series</a:t>
            </a:r>
          </a:p>
          <a:p>
            <a:pPr algn="ctr"/>
            <a:endParaRPr lang="en-US" sz="3400" b="1" i="1" dirty="0">
              <a:ln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000" b="1" i="1" dirty="0">
                <a:ln/>
                <a:solidFill>
                  <a:srgbClr val="002060"/>
                </a:solidFill>
                <a:cs typeface="Times New Roman" panose="02020603050405020304" pitchFamily="18" charset="0"/>
              </a:rPr>
              <a:t>Tuesday, November 30, 2021</a:t>
            </a:r>
          </a:p>
          <a:p>
            <a:pPr algn="ctr"/>
            <a:endParaRPr lang="en-US" sz="3400" b="1" i="1" cap="none" spc="0" dirty="0">
              <a:ln/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algn="ctr"/>
            <a:endParaRPr lang="en-US" sz="3800" b="1" i="1" cap="none" spc="0" dirty="0">
              <a:ln/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ln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/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13" name="Picture 12" descr="JCSU se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2"/>
          <a:stretch/>
        </p:blipFill>
        <p:spPr bwMode="auto">
          <a:xfrm>
            <a:off x="16042" y="0"/>
            <a:ext cx="3212933" cy="6136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3597007" y="2612938"/>
            <a:ext cx="78866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Charlotte's Historic West End Website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3204"/>
            <a:ext cx="12167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Institutional 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C043A-F0E1-4F36-A69C-98E40CD0D4FB}"/>
              </a:ext>
            </a:extLst>
          </p:cNvPr>
          <p:cNvSpPr txBox="1"/>
          <p:nvPr/>
        </p:nvSpPr>
        <p:spPr>
          <a:xfrm>
            <a:off x="0" y="2548410"/>
            <a:ext cx="12192000" cy="323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institutional vision is to </a:t>
            </a:r>
            <a:r>
              <a:rPr lang="en-US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prioritize academic excellence and be recognized as a premier professional liberal arts HBCU, providing students with high-quality academic, social, personal, professional and spiritual learning experiences that lead to individual growth and development, a strong sense of community and purpose and top career outcomes. </a:t>
            </a:r>
            <a:endParaRPr lang="en-US" sz="3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1D9DD-2E56-454E-827F-128240AE2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94" y="664583"/>
            <a:ext cx="187163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31" y="6446520"/>
            <a:ext cx="12167938" cy="4473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accent4"/>
              </a:solidFill>
            </a:endParaRPr>
          </a:p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the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NC Website</a:t>
            </a:r>
            <a:endParaRPr lang="en-US" b="1" dirty="0">
              <a:solidFill>
                <a:schemeClr val="accent4"/>
              </a:solidFill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You Are Always Welcome to Pass Through Our Memorial Arch Gates!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5B215-18CC-454B-BDF1-8B4178C12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891" y="1197275"/>
            <a:ext cx="9170216" cy="4963064"/>
          </a:xfrm>
          <a:prstGeom prst="rect">
            <a:avLst/>
          </a:prstGeom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the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NC Website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The Commencement of Educating Students’ “Whole Self:” Minds, Bodies and Spirits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C043A-F0E1-4F36-A69C-98E40CD0D4FB}"/>
              </a:ext>
            </a:extLst>
          </p:cNvPr>
          <p:cNvSpPr txBox="1"/>
          <p:nvPr/>
        </p:nvSpPr>
        <p:spPr>
          <a:xfrm>
            <a:off x="4325781" y="1868182"/>
            <a:ext cx="33842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In 1883, students who learned during the day, erected </a:t>
            </a:r>
            <a:r>
              <a:rPr lang="en-US" sz="2000" b="1" i="1" dirty="0">
                <a:solidFill>
                  <a:srgbClr val="002060"/>
                </a:solidFill>
              </a:rPr>
              <a:t>Biddle Memorial Hall </a:t>
            </a:r>
            <a:r>
              <a:rPr lang="en-US" sz="2000" b="1" dirty="0">
                <a:solidFill>
                  <a:srgbClr val="002060"/>
                </a:solidFill>
              </a:rPr>
              <a:t>at night—brick by brick. 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Today, this building still stands as the university’s main administration building (along with its 600-seat auditorium).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0331F-1C8F-4B60-A6F2-D80129475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091" y="1689972"/>
            <a:ext cx="4403877" cy="325062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E34A8-E2C5-483F-B0A2-F5C7B994A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1" y="1689972"/>
            <a:ext cx="4247691" cy="325062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80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31" y="6446520"/>
            <a:ext cx="12167938" cy="4473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accent4"/>
              </a:solidFill>
            </a:endParaRPr>
          </a:p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the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NC Website</a:t>
            </a:r>
            <a:endParaRPr lang="en-US" b="1" dirty="0">
              <a:solidFill>
                <a:schemeClr val="accent4"/>
              </a:solidFill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The Importance of </a:t>
            </a:r>
            <a:r>
              <a:rPr lang="en-US" sz="3000" b="1" i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Faith</a:t>
            </a:r>
            <a:r>
              <a:rPr lang="en-US" sz="3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in the Evolution of Johnson C. Smith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C043A-F0E1-4F36-A69C-98E40CD0D4FB}"/>
              </a:ext>
            </a:extLst>
          </p:cNvPr>
          <p:cNvSpPr txBox="1"/>
          <p:nvPr/>
        </p:nvSpPr>
        <p:spPr>
          <a:xfrm>
            <a:off x="94224" y="1817117"/>
            <a:ext cx="65806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</a:rPr>
              <a:t>JCSU was founded in 1867, as the </a:t>
            </a:r>
            <a:r>
              <a:rPr lang="en-US" sz="2600" b="1" i="1" dirty="0">
                <a:solidFill>
                  <a:srgbClr val="002060"/>
                </a:solidFill>
              </a:rPr>
              <a:t>Freedman’s College of North Carolina</a:t>
            </a:r>
            <a:r>
              <a:rPr lang="en-US" sz="2600" b="1" dirty="0">
                <a:solidFill>
                  <a:srgbClr val="002060"/>
                </a:solidFill>
              </a:rPr>
              <a:t>, under the auspices of Reverends S. C. Alexander and W. L. Miller. </a:t>
            </a:r>
          </a:p>
          <a:p>
            <a:pPr algn="ctr"/>
            <a:endParaRPr lang="en-US" sz="2600" b="1" dirty="0">
              <a:solidFill>
                <a:srgbClr val="002060"/>
              </a:solidFill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</a:rPr>
              <a:t>From 1867-1876, the university was renamed </a:t>
            </a:r>
            <a:r>
              <a:rPr lang="en-US" sz="2600" b="1" i="1" dirty="0">
                <a:solidFill>
                  <a:srgbClr val="002060"/>
                </a:solidFill>
              </a:rPr>
              <a:t>Biddle Memorial Institute</a:t>
            </a:r>
            <a:r>
              <a:rPr lang="en-US" sz="2600" b="1" dirty="0">
                <a:solidFill>
                  <a:srgbClr val="002060"/>
                </a:solidFill>
              </a:rPr>
              <a:t>, in honor of Major Henry Biddle, by way of a $1,400 donation from Mary D. Biddle.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465BB-BC05-4510-BAF0-1D5036C58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1" y="1282527"/>
            <a:ext cx="4762500" cy="23812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EE64C-A9E7-4DF7-B421-6B6CBDB38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75" y="3987415"/>
            <a:ext cx="2721747" cy="208216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3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the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NC Website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1900s-1940s: The Educational Home of “Preachers and Teachers”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C043A-F0E1-4F36-A69C-98E40CD0D4FB}"/>
              </a:ext>
            </a:extLst>
          </p:cNvPr>
          <p:cNvSpPr txBox="1"/>
          <p:nvPr/>
        </p:nvSpPr>
        <p:spPr>
          <a:xfrm>
            <a:off x="12031" y="2146977"/>
            <a:ext cx="7005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In 1921, t</a:t>
            </a:r>
            <a:r>
              <a:rPr lang="en-US" sz="2600" b="1" dirty="0">
                <a:solidFill>
                  <a:srgbClr val="002060"/>
                </a:solidFill>
              </a:rPr>
              <a:t>he late Jane Berry Smith gave funds to build a theological dormitory, science hall, teacher’s cottage and memorial gate; and, an endowment in memory of her late husband, Johnson C. Smith University—for which the college was renamed.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51730-9A7B-45CB-A36B-E1E6CD378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896" y="1900397"/>
            <a:ext cx="4712758" cy="32444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06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Jane M. Smith Church: Where Spiritual Life Thrives!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6E8EF2-3A31-49C7-BCBA-8F6DB13778AA}"/>
              </a:ext>
            </a:extLst>
          </p:cNvPr>
          <p:cNvSpPr/>
          <p:nvPr/>
        </p:nvSpPr>
        <p:spPr>
          <a:xfrm>
            <a:off x="12031" y="6446520"/>
            <a:ext cx="12167938" cy="4473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accent4"/>
              </a:solidFill>
            </a:endParaRPr>
          </a:p>
          <a:p>
            <a:pPr algn="r"/>
            <a:endParaRPr lang="en-US" b="1" dirty="0">
              <a:solidFill>
                <a:schemeClr val="accent4"/>
              </a:solidFill>
            </a:endParaRPr>
          </a:p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the </a:t>
            </a:r>
            <a:r>
              <a:rPr lang="en-US" b="1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NC Website</a:t>
            </a:r>
            <a:endParaRPr lang="en-US" b="1" dirty="0">
              <a:solidFill>
                <a:schemeClr val="accent4"/>
              </a:solidFill>
            </a:endParaRPr>
          </a:p>
          <a:p>
            <a:pPr algn="r"/>
            <a:endParaRPr lang="en-US" b="1" dirty="0">
              <a:solidFill>
                <a:schemeClr val="accent4"/>
              </a:solidFill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D1A67-D56A-4B58-8836-A5BB5552F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10" y="1255048"/>
            <a:ext cx="4762500" cy="4876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0AB81-795C-4167-A4A6-ACC476401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159" y="1269448"/>
            <a:ext cx="4762500" cy="4876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866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Charlotte's Historic West End Website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" y="577940"/>
            <a:ext cx="1216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Mary J. Crisp Memorial Student Union and “The Block”: Where Students Gather!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DC607-BFAD-480C-A485-1276C97E7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829" y="1336742"/>
            <a:ext cx="7298059" cy="48688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714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59"/>
            <a:ext cx="12192000" cy="5533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13188"/>
            <a:ext cx="12192000" cy="3448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Primary Sources: </a:t>
            </a:r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C. Smith University Website</a:t>
            </a:r>
            <a:r>
              <a:rPr lang="en-US" b="1" dirty="0">
                <a:solidFill>
                  <a:schemeClr val="accent4"/>
                </a:solidFill>
              </a:rPr>
              <a:t>  and </a:t>
            </a:r>
            <a:r>
              <a:rPr lang="en-US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Charlotte's Historic West End Website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Gold and Blue - Horizontal no 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2" y="51500"/>
            <a:ext cx="1937084" cy="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10" y="-2159"/>
            <a:ext cx="47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J</a:t>
            </a:r>
            <a:r>
              <a:rPr lang="en-US" sz="2400" dirty="0">
                <a:solidFill>
                  <a:srgbClr val="FFC000"/>
                </a:solidFill>
              </a:rPr>
              <a:t>ohnson</a:t>
            </a:r>
            <a:r>
              <a:rPr lang="en-US" sz="2800" dirty="0">
                <a:solidFill>
                  <a:srgbClr val="FFC000"/>
                </a:solidFill>
              </a:rPr>
              <a:t> C. S</a:t>
            </a:r>
            <a:r>
              <a:rPr lang="en-US" sz="2400" dirty="0">
                <a:solidFill>
                  <a:srgbClr val="FFC000"/>
                </a:solidFill>
              </a:rPr>
              <a:t>mith</a:t>
            </a:r>
            <a:r>
              <a:rPr lang="en-US" sz="2800" dirty="0">
                <a:solidFill>
                  <a:srgbClr val="FFC000"/>
                </a:solidFill>
              </a:rPr>
              <a:t> U</a:t>
            </a:r>
            <a:r>
              <a:rPr lang="en-US" sz="2400" dirty="0">
                <a:solidFill>
                  <a:srgbClr val="FFC000"/>
                </a:solidFill>
              </a:rPr>
              <a:t>niversity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3204"/>
            <a:ext cx="12167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Welcome From Johnson C. Smith University!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6773B-FE38-46AA-BDB1-08461655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568" y="1752121"/>
            <a:ext cx="5908080" cy="45626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9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500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 Kendra</dc:creator>
  <cp:lastModifiedBy>Haywood, Davida</cp:lastModifiedBy>
  <cp:revision>275</cp:revision>
  <dcterms:created xsi:type="dcterms:W3CDTF">2020-06-04T22:17:41Z</dcterms:created>
  <dcterms:modified xsi:type="dcterms:W3CDTF">2021-11-29T16:39:27Z</dcterms:modified>
</cp:coreProperties>
</file>