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75767F"/>
    <a:srgbClr val="6C6D76"/>
    <a:srgbClr val="63646B"/>
    <a:srgbClr val="606167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2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5A878B56-35B6-0146-B5B5-FB7EDF376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3761" y="1373970"/>
            <a:ext cx="3282190" cy="6322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4008E3-79D1-5741-94FC-3C2C6E2AE7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7073" y="1395893"/>
            <a:ext cx="3131136" cy="5703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EBAA27-8149-1347-BF38-D4E99619A728}"/>
              </a:ext>
            </a:extLst>
          </p:cNvPr>
          <p:cNvSpPr/>
          <p:nvPr userDrawn="1"/>
        </p:nvSpPr>
        <p:spPr>
          <a:xfrm>
            <a:off x="0" y="2889466"/>
            <a:ext cx="12192000" cy="184640"/>
          </a:xfrm>
          <a:prstGeom prst="rect">
            <a:avLst/>
          </a:prstGeom>
          <a:solidFill>
            <a:srgbClr val="9E7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903189-746F-104E-BF30-B3C08DDB9E7B}"/>
              </a:ext>
            </a:extLst>
          </p:cNvPr>
          <p:cNvSpPr txBox="1">
            <a:spLocks/>
          </p:cNvSpPr>
          <p:nvPr userDrawn="1"/>
        </p:nvSpPr>
        <p:spPr>
          <a:xfrm>
            <a:off x="1524000" y="3642536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</a:rPr>
              <a:t>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9D3E3B-8723-2243-9D4D-4F612570E4BC}"/>
              </a:ext>
            </a:extLst>
          </p:cNvPr>
          <p:cNvSpPr txBox="1">
            <a:spLocks/>
          </p:cNvSpPr>
          <p:nvPr userDrawn="1"/>
        </p:nvSpPr>
        <p:spPr>
          <a:xfrm>
            <a:off x="1706880" y="4374374"/>
            <a:ext cx="9144000" cy="603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With Subhead or Supporting Thought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2DF41-FCD2-674E-A4F9-6344200E3A49}"/>
              </a:ext>
            </a:extLst>
          </p:cNvPr>
          <p:cNvSpPr txBox="1"/>
          <p:nvPr userDrawn="1"/>
        </p:nvSpPr>
        <p:spPr>
          <a:xfrm>
            <a:off x="465513" y="6074077"/>
            <a:ext cx="349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9.2.20 |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A6E95F89-308B-FE40-B309-B0721E115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4433" y="6384851"/>
            <a:ext cx="2066601" cy="398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EEAADA-D492-2140-8E1D-E1F03EB207A7}"/>
              </a:ext>
            </a:extLst>
          </p:cNvPr>
          <p:cNvSpPr/>
          <p:nvPr userDrawn="1"/>
        </p:nvSpPr>
        <p:spPr>
          <a:xfrm>
            <a:off x="0" y="5917218"/>
            <a:ext cx="12192000" cy="113094"/>
          </a:xfrm>
          <a:prstGeom prst="rect">
            <a:avLst/>
          </a:prstGeom>
          <a:solidFill>
            <a:srgbClr val="9E7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B81F57-BDC2-F845-A97A-A5A83EEA8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0967" y="6403936"/>
            <a:ext cx="1976147" cy="3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A16533-490E-774B-8508-35C5CF1FF1FC}"/>
              </a:ext>
            </a:extLst>
          </p:cNvPr>
          <p:cNvSpPr/>
          <p:nvPr userDrawn="1"/>
        </p:nvSpPr>
        <p:spPr>
          <a:xfrm>
            <a:off x="0" y="2379512"/>
            <a:ext cx="12192000" cy="184640"/>
          </a:xfrm>
          <a:prstGeom prst="rect">
            <a:avLst/>
          </a:prstGeom>
          <a:solidFill>
            <a:srgbClr val="9E7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E6B2420-5EBC-354B-893C-24F0C815430B}"/>
              </a:ext>
            </a:extLst>
          </p:cNvPr>
          <p:cNvSpPr txBox="1">
            <a:spLocks/>
          </p:cNvSpPr>
          <p:nvPr userDrawn="1"/>
        </p:nvSpPr>
        <p:spPr>
          <a:xfrm>
            <a:off x="1524000" y="3132582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</a:rPr>
              <a:t>Section Slide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097EB07-9BCA-2C49-942D-495FCDD453A0}"/>
              </a:ext>
            </a:extLst>
          </p:cNvPr>
          <p:cNvSpPr txBox="1">
            <a:spLocks/>
          </p:cNvSpPr>
          <p:nvPr userDrawn="1"/>
        </p:nvSpPr>
        <p:spPr>
          <a:xfrm>
            <a:off x="1706880" y="3864420"/>
            <a:ext cx="9144000" cy="603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With Subhead or Supporting Thought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EB9EA14A-C81A-4141-B7F3-971C82D0BB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4433" y="5599996"/>
            <a:ext cx="2066601" cy="3981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452ADA-621B-0B4D-BA1A-3879E57961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0967" y="5619081"/>
            <a:ext cx="1976147" cy="3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5A8E0C-6EEF-D54F-9E87-9CB583B2BAC2}"/>
              </a:ext>
            </a:extLst>
          </p:cNvPr>
          <p:cNvSpPr/>
          <p:nvPr userDrawn="1"/>
        </p:nvSpPr>
        <p:spPr>
          <a:xfrm>
            <a:off x="0" y="5917218"/>
            <a:ext cx="12192000" cy="113094"/>
          </a:xfrm>
          <a:prstGeom prst="rect">
            <a:avLst/>
          </a:prstGeom>
          <a:solidFill>
            <a:srgbClr val="9E7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8D9596C8-D899-5848-A2E4-84E967D64E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4433" y="6384851"/>
            <a:ext cx="2066601" cy="3981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4053A1-E83B-AE40-9DA7-4EC8375473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0967" y="6403936"/>
            <a:ext cx="1976147" cy="3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D8A23-CCD2-E645-8FE8-88CF5841039D}"/>
              </a:ext>
            </a:extLst>
          </p:cNvPr>
          <p:cNvSpPr/>
          <p:nvPr userDrawn="1"/>
        </p:nvSpPr>
        <p:spPr>
          <a:xfrm>
            <a:off x="0" y="5917218"/>
            <a:ext cx="12192000" cy="113094"/>
          </a:xfrm>
          <a:prstGeom prst="rect">
            <a:avLst/>
          </a:prstGeom>
          <a:solidFill>
            <a:srgbClr val="9E7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475E13E1-8E49-C44A-B2AD-55760A39A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4433" y="6384851"/>
            <a:ext cx="2066601" cy="398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185C86-4DBD-C845-B47F-24B01FEA2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0967" y="6403936"/>
            <a:ext cx="1976147" cy="3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D9403-F4CB-E948-8CCF-88CE3E74D11B}"/>
              </a:ext>
            </a:extLst>
          </p:cNvPr>
          <p:cNvSpPr/>
          <p:nvPr userDrawn="1"/>
        </p:nvSpPr>
        <p:spPr>
          <a:xfrm>
            <a:off x="0" y="5917218"/>
            <a:ext cx="12192000" cy="113094"/>
          </a:xfrm>
          <a:prstGeom prst="rect">
            <a:avLst/>
          </a:prstGeom>
          <a:solidFill>
            <a:srgbClr val="9E7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E5593B19-4ED3-9B41-97C2-149E6F15D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4433" y="6384851"/>
            <a:ext cx="2066601" cy="3981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33835D-6553-B04A-B932-4C2C750BE2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0967" y="6403936"/>
            <a:ext cx="1976147" cy="3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7B14BA-C3D7-D645-A973-9CF2ED33870E}"/>
              </a:ext>
            </a:extLst>
          </p:cNvPr>
          <p:cNvSpPr/>
          <p:nvPr userDrawn="1"/>
        </p:nvSpPr>
        <p:spPr>
          <a:xfrm>
            <a:off x="0" y="5917218"/>
            <a:ext cx="12192000" cy="113094"/>
          </a:xfrm>
          <a:prstGeom prst="rect">
            <a:avLst/>
          </a:prstGeom>
          <a:solidFill>
            <a:srgbClr val="9E7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F0639D27-8CA3-FA48-A129-2432BFF5A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4433" y="6384851"/>
            <a:ext cx="2066601" cy="398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F04CDF-2708-0D43-B274-17FD87CF0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0967" y="6403936"/>
            <a:ext cx="1976147" cy="3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B178BE-96AE-A24D-A853-20EF4B768115}"/>
              </a:ext>
            </a:extLst>
          </p:cNvPr>
          <p:cNvSpPr/>
          <p:nvPr userDrawn="1"/>
        </p:nvSpPr>
        <p:spPr>
          <a:xfrm>
            <a:off x="0" y="5917218"/>
            <a:ext cx="12192000" cy="113094"/>
          </a:xfrm>
          <a:prstGeom prst="rect">
            <a:avLst/>
          </a:prstGeom>
          <a:solidFill>
            <a:srgbClr val="9E7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AE434EEF-1933-9244-AA32-47C5B5A310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4433" y="6384851"/>
            <a:ext cx="2066601" cy="3981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F0468B-9AAF-7B42-A75A-30B08FF76C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0967" y="6403936"/>
            <a:ext cx="1976147" cy="3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u/kuHH7cPZa" TargetMode="External"/><Relationship Id="rId2" Type="http://schemas.openxmlformats.org/officeDocument/2006/relationships/hyperlink" Target="https://us02web.zoom.us/j/85769101353?pwd=cHU0MkxqOUphTURFWXNaWFZVdVNnZz0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89D9A4-6771-EB44-AF5C-DCED212ACAF0}"/>
              </a:ext>
            </a:extLst>
          </p:cNvPr>
          <p:cNvSpPr/>
          <p:nvPr/>
        </p:nvSpPr>
        <p:spPr>
          <a:xfrm>
            <a:off x="-1" y="475784"/>
            <a:ext cx="11013897" cy="838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DIVISION of FAITHHEALTH GRAND ROUNDS </a:t>
            </a:r>
            <a:endParaRPr lang="en-US" sz="28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“Overview of the First Responder Chaplaincy Program</a:t>
            </a:r>
            <a:r>
              <a:rPr lang="en-US" sz="2400" dirty="0" smtClean="0">
                <a:solidFill>
                  <a:schemeClr val="bg2"/>
                </a:solidFill>
              </a:rPr>
              <a:t>”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Glenn </a:t>
            </a:r>
            <a:r>
              <a:rPr lang="en-US" sz="2400" dirty="0">
                <a:solidFill>
                  <a:schemeClr val="bg2"/>
                </a:solidFill>
              </a:rPr>
              <a:t>D</a:t>
            </a:r>
            <a:r>
              <a:rPr lang="en-US" sz="2400" dirty="0" smtClean="0">
                <a:solidFill>
                  <a:schemeClr val="bg2"/>
                </a:solidFill>
              </a:rPr>
              <a:t>avis, </a:t>
            </a:r>
            <a:r>
              <a:rPr lang="en-US" sz="2400" dirty="0" err="1" smtClean="0">
                <a:solidFill>
                  <a:schemeClr val="bg2"/>
                </a:solidFill>
              </a:rPr>
              <a:t>MDiv</a:t>
            </a:r>
            <a:endParaRPr lang="en-US" sz="2400" dirty="0" smtClean="0">
              <a:solidFill>
                <a:schemeClr val="bg2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Director, First Responder Chaplaincy Program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Atrium Health Wake Forest Baptist </a:t>
            </a:r>
          </a:p>
          <a:p>
            <a:pPr algn="ctr"/>
            <a:endParaRPr lang="en-US" sz="2800" dirty="0" smtClean="0">
              <a:solidFill>
                <a:schemeClr val="bg2"/>
              </a:solidFill>
            </a:endParaRPr>
          </a:p>
          <a:p>
            <a:pPr algn="ctr"/>
            <a:endParaRPr lang="en-US" sz="2800" dirty="0">
              <a:solidFill>
                <a:schemeClr val="bg2"/>
              </a:solidFill>
            </a:endParaRPr>
          </a:p>
          <a:p>
            <a:pPr algn="ctr"/>
            <a:endParaRPr lang="en-US" sz="2800" dirty="0">
              <a:solidFill>
                <a:schemeClr val="bg2"/>
              </a:solidFill>
            </a:endParaRPr>
          </a:p>
          <a:p>
            <a:pPr algn="ctr"/>
            <a:endParaRPr lang="en-US" sz="1400" dirty="0" smtClean="0">
              <a:solidFill>
                <a:schemeClr val="bg2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bg2"/>
                </a:solidFill>
              </a:rPr>
              <a:t>January 26, 2022</a:t>
            </a:r>
          </a:p>
          <a:p>
            <a:pPr algn="ctr"/>
            <a:r>
              <a:rPr lang="en-US" sz="1000" b="1" dirty="0">
                <a:solidFill>
                  <a:schemeClr val="bg2"/>
                </a:solidFill>
              </a:rPr>
              <a:t>9</a:t>
            </a:r>
            <a:r>
              <a:rPr lang="en-US" sz="1000" b="1" dirty="0" smtClean="0">
                <a:solidFill>
                  <a:schemeClr val="bg2"/>
                </a:solidFill>
              </a:rPr>
              <a:t>:00 a.m. to 10 a.m.</a:t>
            </a:r>
          </a:p>
          <a:p>
            <a:pPr algn="ctr"/>
            <a:r>
              <a:rPr lang="en-US" sz="1000" b="1" dirty="0" smtClean="0">
                <a:solidFill>
                  <a:schemeClr val="bg2"/>
                </a:solidFill>
              </a:rPr>
              <a:t>Text: 336-793-9317; Code: 073AA</a:t>
            </a:r>
          </a:p>
          <a:p>
            <a:r>
              <a:rPr lang="en-US" sz="800" dirty="0" smtClean="0">
                <a:solidFill>
                  <a:schemeClr val="tx2"/>
                </a:solidFill>
              </a:rPr>
              <a:t>Join </a:t>
            </a:r>
            <a:r>
              <a:rPr lang="en-US" sz="800" dirty="0">
                <a:solidFill>
                  <a:schemeClr val="tx2"/>
                </a:solidFill>
              </a:rPr>
              <a:t>Zoom Meeting</a:t>
            </a:r>
          </a:p>
          <a:p>
            <a:r>
              <a:rPr lang="en-US" sz="800" u="sng" dirty="0">
                <a:hlinkClick r:id="rId2"/>
              </a:rPr>
              <a:t>https://us02web.zoom.us/j/85769101353?pwd=cHU0MkxqOUphTURFWXNaWFZVdVNnZz09</a:t>
            </a:r>
            <a:endParaRPr lang="en-US" sz="800" dirty="0"/>
          </a:p>
          <a:p>
            <a:r>
              <a:rPr lang="en-US" sz="800" dirty="0">
                <a:solidFill>
                  <a:schemeClr val="tx2"/>
                </a:solidFill>
              </a:rPr>
              <a:t> </a:t>
            </a:r>
            <a:r>
              <a:rPr lang="en-US" sz="800" dirty="0" smtClean="0">
                <a:solidFill>
                  <a:schemeClr val="tx2"/>
                </a:solidFill>
              </a:rPr>
              <a:t>Meeting </a:t>
            </a:r>
            <a:r>
              <a:rPr lang="en-US" sz="800" dirty="0">
                <a:solidFill>
                  <a:schemeClr val="tx2"/>
                </a:solidFill>
              </a:rPr>
              <a:t>ID: 857 6910 1353</a:t>
            </a:r>
          </a:p>
          <a:p>
            <a:r>
              <a:rPr lang="en-US" sz="800" dirty="0">
                <a:solidFill>
                  <a:schemeClr val="tx2"/>
                </a:solidFill>
              </a:rPr>
              <a:t>Passcode: 083148</a:t>
            </a:r>
          </a:p>
          <a:p>
            <a:r>
              <a:rPr lang="en-US" sz="800" dirty="0">
                <a:solidFill>
                  <a:schemeClr val="tx2"/>
                </a:solidFill>
              </a:rPr>
              <a:t>One tap mobile</a:t>
            </a:r>
          </a:p>
          <a:p>
            <a:r>
              <a:rPr lang="en-US" sz="800" dirty="0">
                <a:solidFill>
                  <a:schemeClr val="tx2"/>
                </a:solidFill>
              </a:rPr>
              <a:t>+13017158592,,85769101353#,,,,*083148# US (Washington DC</a:t>
            </a:r>
            <a:r>
              <a:rPr lang="en-US" sz="800" dirty="0" smtClean="0">
                <a:solidFill>
                  <a:schemeClr val="tx2"/>
                </a:solidFill>
              </a:rPr>
              <a:t>) or +13126266799</a:t>
            </a:r>
            <a:r>
              <a:rPr lang="en-US" sz="800" dirty="0">
                <a:solidFill>
                  <a:schemeClr val="tx2"/>
                </a:solidFill>
              </a:rPr>
              <a:t>,,85769101353#,,,,*083148# US (</a:t>
            </a:r>
            <a:r>
              <a:rPr lang="en-US" sz="800" dirty="0" smtClean="0">
                <a:solidFill>
                  <a:schemeClr val="tx2"/>
                </a:solidFill>
              </a:rPr>
              <a:t>Chicago); Dial </a:t>
            </a:r>
            <a:r>
              <a:rPr lang="en-US" sz="800" dirty="0">
                <a:solidFill>
                  <a:schemeClr val="tx2"/>
                </a:solidFill>
              </a:rPr>
              <a:t>by your </a:t>
            </a:r>
            <a:r>
              <a:rPr lang="en-US" sz="800" dirty="0" smtClean="0">
                <a:solidFill>
                  <a:schemeClr val="tx2"/>
                </a:solidFill>
              </a:rPr>
              <a:t>location:  </a:t>
            </a:r>
            <a:r>
              <a:rPr lang="en-US" sz="800" dirty="0">
                <a:solidFill>
                  <a:schemeClr val="tx2"/>
                </a:solidFill>
              </a:rPr>
              <a:t>+1 301 715 8592 US (Washington </a:t>
            </a:r>
            <a:r>
              <a:rPr lang="en-US" sz="800" dirty="0" smtClean="0">
                <a:solidFill>
                  <a:schemeClr val="tx2"/>
                </a:solidFill>
              </a:rPr>
              <a:t>DC) ;  +Meeting </a:t>
            </a:r>
            <a:r>
              <a:rPr lang="en-US" sz="800" dirty="0">
                <a:solidFill>
                  <a:schemeClr val="tx2"/>
                </a:solidFill>
              </a:rPr>
              <a:t>ID: 857 6910 </a:t>
            </a:r>
            <a:r>
              <a:rPr lang="en-US" sz="800" dirty="0" smtClean="0">
                <a:solidFill>
                  <a:schemeClr val="tx2"/>
                </a:solidFill>
              </a:rPr>
              <a:t>1353Passcode</a:t>
            </a:r>
            <a:r>
              <a:rPr lang="en-US" sz="800" dirty="0">
                <a:solidFill>
                  <a:schemeClr val="tx2"/>
                </a:solidFill>
              </a:rPr>
              <a:t>: </a:t>
            </a:r>
            <a:r>
              <a:rPr lang="en-US" sz="800" dirty="0" smtClean="0">
                <a:solidFill>
                  <a:schemeClr val="tx2"/>
                </a:solidFill>
              </a:rPr>
              <a:t>083148  Find </a:t>
            </a:r>
            <a:r>
              <a:rPr lang="en-US" sz="800" dirty="0">
                <a:solidFill>
                  <a:schemeClr val="tx2"/>
                </a:solidFill>
              </a:rPr>
              <a:t>your local number: </a:t>
            </a:r>
            <a:r>
              <a:rPr lang="en-US" sz="800" u="sng" dirty="0">
                <a:solidFill>
                  <a:schemeClr val="tx2"/>
                </a:solidFill>
                <a:hlinkClick r:id="rId3"/>
              </a:rPr>
              <a:t>https://us02web.zoom.us/u/kuHH7cPZa</a:t>
            </a:r>
            <a:endParaRPr lang="en-US" sz="800" dirty="0">
              <a:solidFill>
                <a:schemeClr val="tx2"/>
              </a:solidFill>
            </a:endParaRPr>
          </a:p>
          <a:p>
            <a:r>
              <a:rPr lang="en-US" sz="800" b="1" u="sng" dirty="0" smtClean="0">
                <a:solidFill>
                  <a:schemeClr val="tx2"/>
                </a:solidFill>
              </a:rPr>
              <a:t>Accreditation</a:t>
            </a:r>
            <a:r>
              <a:rPr lang="en-US" sz="800" b="1" u="sng" dirty="0">
                <a:solidFill>
                  <a:schemeClr val="tx2"/>
                </a:solidFill>
              </a:rPr>
              <a:t>:</a:t>
            </a:r>
            <a:r>
              <a:rPr lang="en-US" sz="800" b="1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</a:rPr>
              <a:t>The Wake Forest School of Medicine is accredited by the Accreditation </a:t>
            </a:r>
            <a:r>
              <a:rPr lang="en-US" sz="800" dirty="0" smtClean="0">
                <a:solidFill>
                  <a:schemeClr val="tx2"/>
                </a:solidFill>
              </a:rPr>
              <a:t>Council </a:t>
            </a:r>
            <a:r>
              <a:rPr lang="en-US" sz="800" dirty="0">
                <a:solidFill>
                  <a:schemeClr val="tx2"/>
                </a:solidFill>
              </a:rPr>
              <a:t>for Continuing Medical Education to provide continuing medical education for physicians.</a:t>
            </a:r>
          </a:p>
          <a:p>
            <a:pPr>
              <a:spcBef>
                <a:spcPts val="0"/>
              </a:spcBef>
            </a:pPr>
            <a:r>
              <a:rPr lang="en-US" sz="800" b="1" u="sng" dirty="0">
                <a:solidFill>
                  <a:schemeClr val="tx2"/>
                </a:solidFill>
              </a:rPr>
              <a:t>Credit:</a:t>
            </a:r>
            <a:r>
              <a:rPr lang="en-US" sz="800" b="1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</a:rPr>
              <a:t>The Wake Forest School of Medicine designates this live activity for a maximum of </a:t>
            </a:r>
            <a:r>
              <a:rPr lang="en-US" sz="800" b="1" dirty="0">
                <a:solidFill>
                  <a:schemeClr val="tx2"/>
                </a:solidFill>
              </a:rPr>
              <a:t>1.0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i="1" dirty="0">
                <a:solidFill>
                  <a:schemeClr val="tx2"/>
                </a:solidFill>
              </a:rPr>
              <a:t>AMA PRA Category 1 Credit(s)</a:t>
            </a:r>
            <a:r>
              <a:rPr lang="en-US" sz="800" baseline="30000" dirty="0">
                <a:solidFill>
                  <a:schemeClr val="tx2"/>
                </a:solidFill>
              </a:rPr>
              <a:t>TM</a:t>
            </a:r>
            <a:r>
              <a:rPr lang="en-US" sz="800" dirty="0">
                <a:solidFill>
                  <a:schemeClr val="tx2"/>
                </a:solidFill>
              </a:rPr>
              <a:t>.  Physicians should claim only the credit commensurate with the extent of their participation in the activity.</a:t>
            </a:r>
            <a:endParaRPr lang="en-US" sz="800" i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sz="800" b="1" u="sng" dirty="0">
                <a:solidFill>
                  <a:schemeClr val="tx2"/>
                </a:solidFill>
              </a:rPr>
              <a:t>Objectives:</a:t>
            </a:r>
            <a:r>
              <a:rPr lang="en-US" sz="800" b="1" dirty="0">
                <a:solidFill>
                  <a:schemeClr val="tx2"/>
                </a:solidFill>
              </a:rPr>
              <a:t>  </a:t>
            </a:r>
            <a:r>
              <a:rPr lang="en-US" sz="800" dirty="0">
                <a:solidFill>
                  <a:schemeClr val="tx2"/>
                </a:solidFill>
              </a:rPr>
              <a:t>At the conclusion of this CME activity, the learner should be better able to</a:t>
            </a:r>
            <a:r>
              <a:rPr lang="en-US" sz="800" dirty="0" smtClean="0">
                <a:solidFill>
                  <a:schemeClr val="tx2"/>
                </a:solidFill>
              </a:rPr>
              <a:t>::</a:t>
            </a:r>
            <a:endParaRPr lang="en-US" dirty="0">
              <a:solidFill>
                <a:schemeClr val="tx2"/>
              </a:solidFill>
            </a:endParaRP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en-US" sz="800" dirty="0" smtClean="0">
                <a:solidFill>
                  <a:schemeClr val="tx2"/>
                </a:solidFill>
              </a:rPr>
              <a:t>Summarize </a:t>
            </a:r>
            <a:r>
              <a:rPr lang="en-US" sz="800" dirty="0">
                <a:solidFill>
                  <a:schemeClr val="tx2"/>
                </a:solidFill>
              </a:rPr>
              <a:t>the basic purpose/content of the book and of First Responder Chaplaincy (FRC) </a:t>
            </a:r>
            <a:r>
              <a:rPr lang="en-US" sz="800" dirty="0" smtClean="0">
                <a:solidFill>
                  <a:schemeClr val="tx2"/>
                </a:solidFill>
              </a:rPr>
              <a:t>work.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en-US" sz="800" dirty="0" smtClean="0">
                <a:solidFill>
                  <a:schemeClr val="tx2"/>
                </a:solidFill>
              </a:rPr>
              <a:t>Name </a:t>
            </a:r>
            <a:r>
              <a:rPr lang="en-US" sz="800" dirty="0">
                <a:solidFill>
                  <a:schemeClr val="tx2"/>
                </a:solidFill>
              </a:rPr>
              <a:t>at least 3 "lessons learned" from case studies presented in the </a:t>
            </a:r>
            <a:r>
              <a:rPr lang="en-US" sz="800" dirty="0" smtClean="0">
                <a:solidFill>
                  <a:schemeClr val="tx2"/>
                </a:solidFill>
              </a:rPr>
              <a:t>book.</a:t>
            </a:r>
            <a:r>
              <a:rPr lang="en-US" sz="800" dirty="0">
                <a:solidFill>
                  <a:schemeClr val="tx2"/>
                </a:solidFill>
              </a:rPr>
              <a:t> 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en-US" sz="800" dirty="0" smtClean="0">
                <a:solidFill>
                  <a:schemeClr val="tx2"/>
                </a:solidFill>
              </a:rPr>
              <a:t>Develop </a:t>
            </a:r>
            <a:r>
              <a:rPr lang="en-US" sz="800" dirty="0">
                <a:solidFill>
                  <a:schemeClr val="tx2"/>
                </a:solidFill>
              </a:rPr>
              <a:t>a better understanding not just of FRC but also a better understanding and appreciation for ALL of our First Responders and their </a:t>
            </a:r>
            <a:r>
              <a:rPr lang="en-US" sz="800" dirty="0" smtClean="0">
                <a:solidFill>
                  <a:schemeClr val="tx2"/>
                </a:solidFill>
              </a:rPr>
              <a:t>families.</a:t>
            </a:r>
            <a:endParaRPr lang="en-US" sz="800" b="1" u="sng" dirty="0">
              <a:solidFill>
                <a:schemeClr val="tx2"/>
              </a:solidFill>
            </a:endParaRPr>
          </a:p>
          <a:p>
            <a:pPr lvl="0" algn="ctr">
              <a:spcBef>
                <a:spcPts val="0"/>
              </a:spcBef>
            </a:pPr>
            <a:endParaRPr lang="en-US" sz="800" b="1" u="sng" dirty="0">
              <a:solidFill>
                <a:schemeClr val="tx2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800" b="1" dirty="0" smtClean="0">
                <a:solidFill>
                  <a:schemeClr val="tx2"/>
                </a:solidFill>
              </a:rPr>
              <a:t>Planning </a:t>
            </a:r>
            <a:r>
              <a:rPr lang="en-US" sz="800" b="1" dirty="0">
                <a:solidFill>
                  <a:schemeClr val="tx2"/>
                </a:solidFill>
              </a:rPr>
              <a:t>Committee: </a:t>
            </a:r>
            <a:r>
              <a:rPr lang="en-US" sz="800" dirty="0">
                <a:solidFill>
                  <a:schemeClr val="tx2"/>
                </a:solidFill>
              </a:rPr>
              <a:t>No member of the Planning Committee or staff has anything relative to this activity to </a:t>
            </a:r>
            <a:r>
              <a:rPr lang="en-US" sz="800" dirty="0" smtClean="0">
                <a:solidFill>
                  <a:schemeClr val="tx2"/>
                </a:solidFill>
              </a:rPr>
              <a:t>disclose; </a:t>
            </a:r>
            <a:r>
              <a:rPr lang="en-US" sz="800" b="1" dirty="0" smtClean="0">
                <a:solidFill>
                  <a:schemeClr val="tx2"/>
                </a:solidFill>
              </a:rPr>
              <a:t>Speaker/Presenter/Teacher</a:t>
            </a:r>
            <a:r>
              <a:rPr lang="en-US" sz="800" b="1" dirty="0">
                <a:solidFill>
                  <a:schemeClr val="tx2"/>
                </a:solidFill>
              </a:rPr>
              <a:t>: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 smtClean="0">
                <a:solidFill>
                  <a:schemeClr val="tx2"/>
                </a:solidFill>
              </a:rPr>
              <a:t>Glenn Davis </a:t>
            </a:r>
            <a:r>
              <a:rPr lang="en-US" sz="800" dirty="0">
                <a:solidFill>
                  <a:schemeClr val="tx2"/>
                </a:solidFill>
              </a:rPr>
              <a:t>has nothing to disclose in regard to today’s activity. </a:t>
            </a:r>
          </a:p>
          <a:p>
            <a:pPr lvl="0" indent="0">
              <a:spcBef>
                <a:spcPts val="0"/>
              </a:spcBef>
            </a:pPr>
            <a:endParaRPr lang="en-US" sz="1100" b="1" u="sng" dirty="0">
              <a:solidFill>
                <a:schemeClr val="tx2"/>
              </a:solidFill>
            </a:endParaRPr>
          </a:p>
          <a:p>
            <a:pPr algn="ctr"/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endParaRPr lang="en-US" sz="44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/>
            <a:endParaRPr lang="en-US" sz="44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/>
            <a:endParaRPr lang="en-US" sz="44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1027" name="Picture 3" descr="Glenn Davis, Chaplain WFBH-FRC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53" y="2394553"/>
            <a:ext cx="1416313" cy="143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851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E7C7811B9034BB123764129E832E3" ma:contentTypeVersion="14" ma:contentTypeDescription="Create a new document." ma:contentTypeScope="" ma:versionID="5dd635e245cf2bc98f3c8d13a3a4f581">
  <xsd:schema xmlns:xsd="http://www.w3.org/2001/XMLSchema" xmlns:xs="http://www.w3.org/2001/XMLSchema" xmlns:p="http://schemas.microsoft.com/office/2006/metadata/properties" xmlns:ns1="http://schemas.microsoft.com/sharepoint/v3" xmlns:ns3="bf124aa2-e9d4-457e-8ccd-11b0b00c4321" xmlns:ns4="2bc0bc36-22b6-418c-bea5-bff93edd6787" targetNamespace="http://schemas.microsoft.com/office/2006/metadata/properties" ma:root="true" ma:fieldsID="3dccffa41093b5050045c7bff7beb2b4" ns1:_="" ns3:_="" ns4:_="">
    <xsd:import namespace="http://schemas.microsoft.com/sharepoint/v3"/>
    <xsd:import namespace="bf124aa2-e9d4-457e-8ccd-11b0b00c4321"/>
    <xsd:import namespace="2bc0bc36-22b6-418c-bea5-bff93edd678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24aa2-e9d4-457e-8ccd-11b0b00c43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0bc36-22b6-418c-bea5-bff93edd6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89B9CF-CA6E-4BEE-901A-87271BB3B02E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2bc0bc36-22b6-418c-bea5-bff93edd6787"/>
    <ds:schemaRef ds:uri="http://schemas.microsoft.com/office/2006/documentManagement/types"/>
    <ds:schemaRef ds:uri="bf124aa2-e9d4-457e-8ccd-11b0b00c4321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08B4C6-BAB3-40FE-A09F-E302BBA8B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f124aa2-e9d4-457e-8ccd-11b0b00c4321"/>
    <ds:schemaRef ds:uri="2bc0bc36-22b6-418c-bea5-bff93edd6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30C6D8-51BB-4D58-8121-8AD05CB07B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2896</TotalTime>
  <Words>300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Teresa Cutts</cp:lastModifiedBy>
  <cp:revision>107</cp:revision>
  <dcterms:created xsi:type="dcterms:W3CDTF">2020-08-30T18:26:08Z</dcterms:created>
  <dcterms:modified xsi:type="dcterms:W3CDTF">2022-01-04T21:23:56Z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0x0101006CAE7C7811B9034BB123764129E832E3</vt:lpwstr>
  </property>
</Properties>
</file>